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charts/colors1.xml" ContentType="application/vnd.ms-office.chartcolorstyle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84" r:id="rId4"/>
    <p:sldId id="286" r:id="rId5"/>
    <p:sldId id="258" r:id="rId6"/>
    <p:sldId id="260" r:id="rId7"/>
    <p:sldId id="288" r:id="rId8"/>
    <p:sldId id="313" r:id="rId9"/>
    <p:sldId id="314" r:id="rId10"/>
    <p:sldId id="315" r:id="rId11"/>
    <p:sldId id="310" r:id="rId12"/>
    <p:sldId id="311" r:id="rId13"/>
    <p:sldId id="312" r:id="rId14"/>
    <p:sldId id="287" r:id="rId15"/>
    <p:sldId id="291" r:id="rId16"/>
    <p:sldId id="290" r:id="rId17"/>
    <p:sldId id="293" r:id="rId18"/>
    <p:sldId id="292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8" r:id="rId33"/>
    <p:sldId id="307" r:id="rId34"/>
  </p:sldIdLst>
  <p:sldSz cx="9144000" cy="5143500" type="screen16x9"/>
  <p:notesSz cx="6858000" cy="9144000"/>
  <p:embeddedFontLst>
    <p:embeddedFont>
      <p:font typeface="Montserrat" charset="0"/>
      <p:regular r:id="rId36"/>
      <p:bold r:id="rId37"/>
      <p:italic r:id="rId38"/>
      <p:boldItalic r:id="rId39"/>
    </p:embeddedFont>
    <p:embeddedFont>
      <p:font typeface="Tw Cen MT Condensed" pitchFamily="34" charset="0"/>
      <p:regular r:id="rId40"/>
      <p:bold r:id="rId41"/>
    </p:embeddedFont>
    <p:embeddedFont>
      <p:font typeface="Source Sans Pro" pitchFamily="34" charset="0"/>
      <p:regular r:id="rId42"/>
      <p:bold r:id="rId43"/>
      <p:italic r:id="rId44"/>
      <p:boldItalic r:id="rId45"/>
    </p:embeddedFont>
    <p:embeddedFont>
      <p:font typeface="AR BONNIE" charset="0"/>
      <p:regular r:id="rId46"/>
    </p:embeddedFont>
    <p:embeddedFont>
      <p:font typeface="Bahnschrift Light Condensed" pitchFamily="34" charset="0"/>
      <p:regular r:id="rId47"/>
    </p:embeddedFont>
    <p:embeddedFont>
      <p:font typeface="Rockwell Nova Cond Light" charset="0"/>
      <p:regular r:id="rId48"/>
      <p: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49DC9"/>
    <a:srgbClr val="049BC7"/>
    <a:srgbClr val="00BEF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9232C039-F3F4-43D0-B560-C3CDDC751273}">
  <a:tblStyle styleId="{9232C039-F3F4-43D0-B560-C3CDDC7512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 autoAdjust="0"/>
    <p:restoredTop sz="94660"/>
  </p:normalViewPr>
  <p:slideViewPr>
    <p:cSldViewPr snapToGrid="0">
      <p:cViewPr varScale="1">
        <p:scale>
          <a:sx n="58" d="100"/>
          <a:sy n="58" d="100"/>
        </p:scale>
        <p:origin x="-78" y="-4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97C-474C-9B8A-F07F1981BA1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97C-474C-9B8A-F07F1981BA1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noFill/>
            <a:ln w="9525" cap="flat" cmpd="sng" algn="ctr">
              <a:solidFill>
                <a:schemeClr val="accent3"/>
              </a:solidFill>
              <a:miter lim="800000"/>
            </a:ln>
            <a:effectLst>
              <a:glow rad="63500">
                <a:schemeClr val="accent3">
                  <a:satMod val="175000"/>
                  <a:alpha val="25000"/>
                </a:schemeClr>
              </a:glow>
            </a:effectLst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97C-474C-9B8A-F07F1981BA1E}"/>
            </c:ext>
          </c:extLst>
        </c:ser>
        <c:dLbls/>
        <c:gapWidth val="315"/>
        <c:overlap val="-40"/>
        <c:axId val="271043968"/>
        <c:axId val="141689984"/>
      </c:barChart>
      <c:catAx>
        <c:axId val="271043968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141689984"/>
        <c:crosses val="autoZero"/>
        <c:auto val="1"/>
        <c:lblAlgn val="ctr"/>
        <c:lblOffset val="100"/>
      </c:catAx>
      <c:valAx>
        <c:axId val="14168998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tickLblPos val="none"/>
        <c:crossAx val="271043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551279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371963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42781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899541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5" y="0"/>
            <a:ext cx="9144000" cy="25716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 descr="marco.png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39200" y="645550"/>
            <a:ext cx="68658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25" y="1320125"/>
            <a:ext cx="9144000" cy="3823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p4" descr="marco.png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1602475" y="1320125"/>
            <a:ext cx="5939100" cy="31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»"/>
              <a:defRPr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3593400" y="46897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25516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9600">
              <a:solidFill>
                <a:srgbClr val="25516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37950" y="0"/>
            <a:ext cx="7860600" cy="63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6;p5" descr="marco.png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»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6" descr="marco.png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010200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80125" y="1443000"/>
            <a:ext cx="34614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»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-25" y="0"/>
            <a:ext cx="9144000" cy="13125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1" descr="marco.png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/>
          <p:nvPr/>
        </p:nvSpPr>
        <p:spPr>
          <a:xfrm rot="10800000" flipH="1">
            <a:off x="-25" y="1289850"/>
            <a:ext cx="9144000" cy="3856800"/>
          </a:xfrm>
          <a:prstGeom prst="rect">
            <a:avLst/>
          </a:prstGeom>
          <a:solidFill>
            <a:srgbClr val="00BE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" name="Google Shape;64;p12" descr="marco.png"/>
          <p:cNvPicPr preferRelativeResize="0"/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rgbClr val="00BEF2"/>
                </a:solidFill>
              </a:defRPr>
            </a:lvl1pPr>
            <a:lvl2pPr lvl="1" rtl="0">
              <a:buNone/>
              <a:defRPr>
                <a:solidFill>
                  <a:srgbClr val="00BEF2"/>
                </a:solidFill>
              </a:defRPr>
            </a:lvl2pPr>
            <a:lvl3pPr lvl="2" rtl="0">
              <a:buNone/>
              <a:defRPr>
                <a:solidFill>
                  <a:srgbClr val="00BEF2"/>
                </a:solidFill>
              </a:defRPr>
            </a:lvl3pPr>
            <a:lvl4pPr lvl="3" rtl="0">
              <a:buNone/>
              <a:defRPr>
                <a:solidFill>
                  <a:srgbClr val="00BEF2"/>
                </a:solidFill>
              </a:defRPr>
            </a:lvl4pPr>
            <a:lvl5pPr lvl="4" rtl="0">
              <a:buNone/>
              <a:defRPr>
                <a:solidFill>
                  <a:srgbClr val="00BEF2"/>
                </a:solidFill>
              </a:defRPr>
            </a:lvl5pPr>
            <a:lvl6pPr lvl="5" rtl="0">
              <a:buNone/>
              <a:defRPr>
                <a:solidFill>
                  <a:srgbClr val="00BEF2"/>
                </a:solidFill>
              </a:defRPr>
            </a:lvl6pPr>
            <a:lvl7pPr lvl="6" rtl="0">
              <a:buNone/>
              <a:defRPr>
                <a:solidFill>
                  <a:srgbClr val="00BEF2"/>
                </a:solidFill>
              </a:defRPr>
            </a:lvl7pPr>
            <a:lvl8pPr lvl="7" rtl="0">
              <a:buNone/>
              <a:defRPr>
                <a:solidFill>
                  <a:srgbClr val="00BEF2"/>
                </a:solidFill>
              </a:defRPr>
            </a:lvl8pPr>
            <a:lvl9pPr lvl="8" rtl="0">
              <a:buNone/>
              <a:defRPr>
                <a:solidFill>
                  <a:srgbClr val="00BEF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10200" y="1434950"/>
            <a:ext cx="7131300" cy="27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»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●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○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00BEF2"/>
              </a:buClr>
              <a:buSzPts val="2400"/>
              <a:buFont typeface="Source Sans Pro"/>
              <a:buChar char="■"/>
              <a:defRPr sz="2400">
                <a:solidFill>
                  <a:srgbClr val="25516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7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andrewlai/Lapd-Crime-Data/blob/master/5200%20Projec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lacity.org/A-Safe-City/Crime-Data-from-2010-to-Present/y8tr-7kh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.lacity.org/A-Safe-City/LAPD-Calls-for-Service-2012/i7pm-cnmm/data" TargetMode="External"/><Relationship Id="rId5" Type="http://schemas.openxmlformats.org/officeDocument/2006/relationships/hyperlink" Target="https://data.lacity.org/A-Safe-City/LAPD-Calls-for-Service-2011/4tmc-7r6g/data?pane=feed" TargetMode="External"/><Relationship Id="rId4" Type="http://schemas.openxmlformats.org/officeDocument/2006/relationships/hyperlink" Target="https://data.lacity.org/A-Safe-City/LAPD-Calls-for-Service-2010/iy4q-t9v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lacity.org/A-Safe-City/LAPD-Calls-for-Service-2013/urhh-yf6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.lacity.org/A-Safe-City/LAPD-Calls-for-Service-2016/xwgr-xw5q" TargetMode="External"/><Relationship Id="rId5" Type="http://schemas.openxmlformats.org/officeDocument/2006/relationships/hyperlink" Target="https://data.lacity.org/A-Safe-City/LAPD-Calls-for-Service-2015/tss8-455b" TargetMode="External"/><Relationship Id="rId4" Type="http://schemas.openxmlformats.org/officeDocument/2006/relationships/hyperlink" Target="https://data.lacity.org/A-Safe-City/LAPD-Calls-for-Service-2014/mgue-vbsx/data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lacity.org/A-Safe-City/LAPD-Calls-for-Service-2017/ryvm-a59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.lacity.org/A-Safe-City/Vehicle-and-Pedestrian-Stop-Data-2010-to-Present/ci25-wgt7" TargetMode="External"/><Relationship Id="rId5" Type="http://schemas.openxmlformats.org/officeDocument/2006/relationships/hyperlink" Target="https://data.lacity.org/A-Safe-City/Traffic-Collision-Data-from-2010-to-Present/d5tf-ez2w" TargetMode="External"/><Relationship Id="rId4" Type="http://schemas.openxmlformats.org/officeDocument/2006/relationships/hyperlink" Target="https://data.lacity.org/A-Safe-City/LAPD-Calls-for-Service-2018/nayp-w2tw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10az.online.tableau.com/t/msis/views/Presentation/Group1-Presentation?iframeSizedToWindow=true&amp;:embed=y&amp;:showAppBanner=false&amp;:display_count=no&amp;:showVizHome=n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ctrTitle"/>
          </p:nvPr>
        </p:nvSpPr>
        <p:spPr>
          <a:xfrm>
            <a:off x="534260" y="645450"/>
            <a:ext cx="8075479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LOS ANGELES POLICE DEPARTMENT</a:t>
            </a:r>
            <a:br>
              <a:rPr lang="en" sz="3200" dirty="0"/>
            </a:br>
            <a:r>
              <a:rPr lang="en-US" sz="3200" dirty="0"/>
              <a:t>BIG DATA ANALYTICS</a:t>
            </a:r>
            <a:endParaRPr sz="3200" dirty="0"/>
          </a:p>
        </p:txBody>
      </p:sp>
      <p:grpSp>
        <p:nvGrpSpPr>
          <p:cNvPr id="71" name="Google Shape;71;p13"/>
          <p:cNvGrpSpPr/>
          <p:nvPr/>
        </p:nvGrpSpPr>
        <p:grpSpPr>
          <a:xfrm>
            <a:off x="6991960" y="3047878"/>
            <a:ext cx="1006738" cy="954227"/>
            <a:chOff x="5300400" y="3670175"/>
            <a:chExt cx="421300" cy="399325"/>
          </a:xfrm>
        </p:grpSpPr>
        <p:sp>
          <p:nvSpPr>
            <p:cNvPr id="72" name="Google Shape;72;p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BE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BEF2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12A4C7F-9FFE-4778-9DE4-95909EBD8CC4}"/>
              </a:ext>
            </a:extLst>
          </p:cNvPr>
          <p:cNvSpPr txBox="1"/>
          <p:nvPr/>
        </p:nvSpPr>
        <p:spPr>
          <a:xfrm>
            <a:off x="683104" y="3109171"/>
            <a:ext cx="2330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49DC9"/>
                </a:solidFill>
                <a:latin typeface="DK Cool Crayon" pitchFamily="2" charset="0"/>
              </a:rPr>
              <a:t>Valerie </a:t>
            </a:r>
            <a:r>
              <a:rPr lang="en-US" sz="1600" b="1" dirty="0" err="1">
                <a:solidFill>
                  <a:srgbClr val="049DC9"/>
                </a:solidFill>
                <a:latin typeface="DK Cool Crayon" pitchFamily="2" charset="0"/>
              </a:rPr>
              <a:t>Carisma</a:t>
            </a:r>
            <a:endParaRPr lang="en-US" sz="1600" b="1" dirty="0">
              <a:solidFill>
                <a:srgbClr val="049DC9"/>
              </a:solidFill>
              <a:latin typeface="DK Cool Crayon" pitchFamily="2" charset="0"/>
            </a:endParaRPr>
          </a:p>
          <a:p>
            <a:r>
              <a:rPr lang="en-US" sz="1600" b="1" dirty="0">
                <a:solidFill>
                  <a:srgbClr val="049DC9"/>
                </a:solidFill>
                <a:latin typeface="DK Cool Crayon" pitchFamily="2" charset="0"/>
              </a:rPr>
              <a:t>Alan Chan</a:t>
            </a:r>
          </a:p>
          <a:p>
            <a:r>
              <a:rPr lang="en-US" sz="1600" b="1" dirty="0">
                <a:solidFill>
                  <a:srgbClr val="049DC9"/>
                </a:solidFill>
                <a:latin typeface="DK Cool Crayon" pitchFamily="2" charset="0"/>
              </a:rPr>
              <a:t>Melissa Hamamoto</a:t>
            </a:r>
          </a:p>
          <a:p>
            <a:r>
              <a:rPr lang="en-US" sz="1600" b="1" dirty="0">
                <a:solidFill>
                  <a:srgbClr val="049DC9"/>
                </a:solidFill>
                <a:latin typeface="DK Cool Crayon" pitchFamily="2" charset="0"/>
              </a:rPr>
              <a:t>Andrew Lai</a:t>
            </a:r>
          </a:p>
          <a:p>
            <a:r>
              <a:rPr lang="en-US" sz="1600" b="1" dirty="0" err="1">
                <a:solidFill>
                  <a:srgbClr val="049DC9"/>
                </a:solidFill>
                <a:latin typeface="DK Cool Crayon" pitchFamily="2" charset="0"/>
              </a:rPr>
              <a:t>Medrik</a:t>
            </a:r>
            <a:r>
              <a:rPr lang="en-US" sz="1600" b="1" dirty="0">
                <a:solidFill>
                  <a:srgbClr val="049DC9"/>
                </a:solidFill>
                <a:latin typeface="DK Cool Crayon" pitchFamily="2" charset="0"/>
              </a:rPr>
              <a:t> </a:t>
            </a:r>
            <a:r>
              <a:rPr lang="en-US" sz="1600" b="1" dirty="0" err="1">
                <a:solidFill>
                  <a:srgbClr val="049DC9"/>
                </a:solidFill>
                <a:latin typeface="DK Cool Crayon" pitchFamily="2" charset="0"/>
              </a:rPr>
              <a:t>Minassian</a:t>
            </a:r>
            <a:endParaRPr lang="en-US" sz="1600" b="1" dirty="0">
              <a:solidFill>
                <a:srgbClr val="049DC9"/>
              </a:solidFill>
              <a:latin typeface="DK Cool Crayon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A13F6A4-EC21-4CDB-ACC4-7E2923215A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950E7D4-0D5C-49E3-8155-9CA189FBFBCC}"/>
              </a:ext>
            </a:extLst>
          </p:cNvPr>
          <p:cNvSpPr txBox="1"/>
          <p:nvPr/>
        </p:nvSpPr>
        <p:spPr>
          <a:xfrm>
            <a:off x="828875" y="816774"/>
            <a:ext cx="639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Service Calls at 77</a:t>
            </a:r>
            <a:r>
              <a:rPr lang="en-US" sz="2800" b="1" baseline="30000" dirty="0">
                <a:solidFill>
                  <a:srgbClr val="049BC7"/>
                </a:solidFill>
              </a:rPr>
              <a:t>th</a:t>
            </a:r>
            <a:r>
              <a:rPr lang="en-US" sz="2800" b="1" dirty="0">
                <a:solidFill>
                  <a:srgbClr val="049BC7"/>
                </a:solidFill>
              </a:rPr>
              <a:t> Area</a:t>
            </a:r>
          </a:p>
        </p:txBody>
      </p:sp>
      <p:pic>
        <p:nvPicPr>
          <p:cNvPr id="4" name="Picture 2" descr="https://lh5.googleusercontent.com/VPDp7_34kpoFV2wQcA90zW3jUMYwnH-y9G7W3SCgaoINBTP0njp1ZkSIvXSD2Wwe3BLkTZDVVIYmJYwF6eeqLAIsEq0gQgjgG_IK411TFER_nKkVUyyHTcCKH0WgFTvhinSjLbpS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" y="-6626"/>
            <a:ext cx="9144001" cy="524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7112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sldNum" idx="4294967295"/>
          </p:nvPr>
        </p:nvSpPr>
        <p:spPr>
          <a:xfrm>
            <a:off x="7956766" y="649288"/>
            <a:ext cx="549275" cy="671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73D29AD-BB55-4E84-8EA1-FABF42BFAF56}"/>
              </a:ext>
            </a:extLst>
          </p:cNvPr>
          <p:cNvSpPr txBox="1"/>
          <p:nvPr/>
        </p:nvSpPr>
        <p:spPr>
          <a:xfrm>
            <a:off x="5231219" y="4296861"/>
            <a:ext cx="1601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336EB59-8D45-4F44-A884-6D49A0AE9C0D}"/>
              </a:ext>
            </a:extLst>
          </p:cNvPr>
          <p:cNvSpPr txBox="1"/>
          <p:nvPr/>
        </p:nvSpPr>
        <p:spPr>
          <a:xfrm>
            <a:off x="828875" y="2072006"/>
            <a:ext cx="7411358" cy="95410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ahnschrift Light Condensed" panose="020B0502040204020203" pitchFamily="34" charset="0"/>
              </a:rPr>
              <a:t>GitHub URL: </a:t>
            </a:r>
            <a:r>
              <a:rPr lang="en-US" sz="2800" dirty="0">
                <a:solidFill>
                  <a:schemeClr val="bg1"/>
                </a:solidFill>
                <a:latin typeface="Bahnschrift Light Condensed" panose="020B0502040204020203" pitchFamily="34" charset="0"/>
                <a:hlinkClick r:id="rId3"/>
              </a:rPr>
              <a:t>https://github.com/mrandrewlai/Lapd-Crime-</a:t>
            </a:r>
            <a:r>
              <a:rPr lang="en-US" sz="2800" dirty="0">
                <a:latin typeface="Bahnschrift Light Condensed" panose="020B0502040204020203" pitchFamily="34" charset="0"/>
                <a:hlinkClick r:id="rId3"/>
              </a:rPr>
              <a:t>Data/blob/master/5200%20Project</a:t>
            </a:r>
            <a:endParaRPr lang="en-US" sz="2800" dirty="0"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461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727799-25EF-4160-B8FC-A8D54608DC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4A07BD6-A86C-434D-B7DE-C3F84A921BBF}"/>
              </a:ext>
            </a:extLst>
          </p:cNvPr>
          <p:cNvSpPr txBox="1"/>
          <p:nvPr/>
        </p:nvSpPr>
        <p:spPr>
          <a:xfrm>
            <a:off x="736726" y="796905"/>
            <a:ext cx="639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Limitations</a:t>
            </a:r>
          </a:p>
        </p:txBody>
      </p:sp>
      <p:sp>
        <p:nvSpPr>
          <p:cNvPr id="4" name="Google Shape;93;p15">
            <a:extLst>
              <a:ext uri="{FF2B5EF4-FFF2-40B4-BE49-F238E27FC236}">
                <a16:creationId xmlns:a16="http://schemas.microsoft.com/office/drawing/2014/main" xmlns="" id="{DE4D2619-5367-4656-A7C4-278BB07C1CC6}"/>
              </a:ext>
            </a:extLst>
          </p:cNvPr>
          <p:cNvSpPr txBox="1">
            <a:spLocks/>
          </p:cNvSpPr>
          <p:nvPr/>
        </p:nvSpPr>
        <p:spPr>
          <a:xfrm>
            <a:off x="909475" y="1495647"/>
            <a:ext cx="7131300" cy="17012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Rockwell Nova Cond Light" panose="02060306020205020403" pitchFamily="18" charset="0"/>
              </a:rPr>
              <a:t>* Raw Data Collection process for the Calls for Service data by LAPD are not uniformed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  <a:latin typeface="Rockwell Nova Cond Light" panose="02060306020205020403" pitchFamily="18" charset="0"/>
              </a:rPr>
              <a:t>* Latitude and Longitudes are combined in the same column</a:t>
            </a:r>
          </a:p>
        </p:txBody>
      </p:sp>
    </p:spTree>
    <p:extLst>
      <p:ext uri="{BB962C8B-B14F-4D97-AF65-F5344CB8AC3E}">
        <p14:creationId xmlns:p14="http://schemas.microsoft.com/office/powerpoint/2010/main" xmlns="" val="105873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7D796B3-9A06-4547-9CBB-2C76E0F36F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E764095-36B7-4D25-9B45-A2683E6D964B}"/>
              </a:ext>
            </a:extLst>
          </p:cNvPr>
          <p:cNvSpPr txBox="1"/>
          <p:nvPr/>
        </p:nvSpPr>
        <p:spPr>
          <a:xfrm>
            <a:off x="828874" y="1320125"/>
            <a:ext cx="74862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49BC7"/>
                </a:solidFill>
                <a:latin typeface="Rockwell Nova Cond Light" panose="020B0604020202020204" pitchFamily="18" charset="0"/>
              </a:rPr>
              <a:t>* Of all the geographical areas within LAPD’s jurisdiction, the 77</a:t>
            </a:r>
            <a:r>
              <a:rPr lang="en-US" sz="2800" baseline="30000" dirty="0">
                <a:solidFill>
                  <a:srgbClr val="049BC7"/>
                </a:solidFill>
                <a:latin typeface="Rockwell Nova Cond Light" panose="020B0604020202020204" pitchFamily="18" charset="0"/>
              </a:rPr>
              <a:t>th</a:t>
            </a:r>
            <a:r>
              <a:rPr lang="en-US" sz="2800" dirty="0">
                <a:solidFill>
                  <a:srgbClr val="049BC7"/>
                </a:solidFill>
                <a:latin typeface="Rockwell Nova Cond Light" panose="020B0604020202020204" pitchFamily="18" charset="0"/>
              </a:rPr>
              <a:t> street Area has the most reported criminal activities. </a:t>
            </a:r>
          </a:p>
          <a:p>
            <a:pPr algn="ctr"/>
            <a:r>
              <a:rPr lang="en-US" sz="2800" dirty="0">
                <a:solidFill>
                  <a:srgbClr val="049BC7"/>
                </a:solidFill>
                <a:latin typeface="Rockwell Nova Cond Light" panose="020B0604020202020204" pitchFamily="18" charset="0"/>
              </a:rPr>
              <a:t>* There is a significant decrease of criminal activities throughout the Los Angeles area since 2017.</a:t>
            </a:r>
          </a:p>
          <a:p>
            <a:pPr algn="ctr"/>
            <a:r>
              <a:rPr lang="en-US" sz="2800" dirty="0">
                <a:solidFill>
                  <a:srgbClr val="049BC7"/>
                </a:solidFill>
                <a:latin typeface="Rockwell Nova Cond Light" panose="020B0604020202020204" pitchFamily="18" charset="0"/>
              </a:rPr>
              <a:t>* Most criminal activities occur during the afternoon, and there are less criminal activities in the morning.</a:t>
            </a:r>
            <a:r>
              <a:rPr lang="en-US" sz="2800" b="1" dirty="0">
                <a:solidFill>
                  <a:srgbClr val="049BC7"/>
                </a:solidFill>
                <a:latin typeface="Rockwell Nova Cond Light" panose="020B0604020202020204" pitchFamily="18" charset="0"/>
              </a:rPr>
              <a:t> </a:t>
            </a:r>
          </a:p>
        </p:txBody>
      </p:sp>
      <p:sp>
        <p:nvSpPr>
          <p:cNvPr id="4" name="Google Shape;93;p15">
            <a:extLst>
              <a:ext uri="{FF2B5EF4-FFF2-40B4-BE49-F238E27FC236}">
                <a16:creationId xmlns:a16="http://schemas.microsoft.com/office/drawing/2014/main" xmlns="" id="{84F936CB-EAD5-44E0-8522-3F5EE7D5A221}"/>
              </a:ext>
            </a:extLst>
          </p:cNvPr>
          <p:cNvSpPr txBox="1">
            <a:spLocks/>
          </p:cNvSpPr>
          <p:nvPr/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Montserrat" panose="020B0604020202020204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xmlns="" val="306773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8A28AF6-EDAB-494F-817F-8A8797537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57EC958-0BB4-4A76-B3A0-EC2684B8F4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t="3102" b="1957"/>
          <a:stretch/>
        </p:blipFill>
        <p:spPr>
          <a:xfrm>
            <a:off x="3505420" y="1350331"/>
            <a:ext cx="2236798" cy="30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40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58628B0-E98F-4F9E-894D-97019923B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5EEFEFC-F89B-4564-A220-389C19EF64CB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3136845" y="1313499"/>
            <a:ext cx="2624065" cy="3192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Google Shape;93;p15">
            <a:extLst>
              <a:ext uri="{FF2B5EF4-FFF2-40B4-BE49-F238E27FC236}">
                <a16:creationId xmlns:a16="http://schemas.microsoft.com/office/drawing/2014/main" xmlns="" id="{A08494CF-A86E-4196-B998-92ABC2275C53}"/>
              </a:ext>
            </a:extLst>
          </p:cNvPr>
          <p:cNvSpPr txBox="1">
            <a:spLocks/>
          </p:cNvSpPr>
          <p:nvPr/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Montserrat" panose="020B0604020202020204" charset="0"/>
              </a:rPr>
              <a:t>LAPD Geographical Areas</a:t>
            </a:r>
          </a:p>
        </p:txBody>
      </p:sp>
    </p:spTree>
    <p:extLst>
      <p:ext uri="{BB962C8B-B14F-4D97-AF65-F5344CB8AC3E}">
        <p14:creationId xmlns:p14="http://schemas.microsoft.com/office/powerpoint/2010/main" xmlns="" val="21103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E81BCB2-0F6C-48D1-B4B8-4D7CC37F53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BB2DAB-3F5C-463D-AA28-22AEA95F6609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659219" y="1320125"/>
            <a:ext cx="7846828" cy="2741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3040685-5D67-495A-B884-7A01E5D8222C}"/>
              </a:ext>
            </a:extLst>
          </p:cNvPr>
          <p:cNvSpPr txBox="1"/>
          <p:nvPr/>
        </p:nvSpPr>
        <p:spPr>
          <a:xfrm>
            <a:off x="828875" y="816774"/>
            <a:ext cx="639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TOTAL CRIME BY YEAR</a:t>
            </a:r>
          </a:p>
        </p:txBody>
      </p:sp>
    </p:spTree>
    <p:extLst>
      <p:ext uri="{BB962C8B-B14F-4D97-AF65-F5344CB8AC3E}">
        <p14:creationId xmlns:p14="http://schemas.microsoft.com/office/powerpoint/2010/main" xmlns="" val="300306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287E7A0-3AE2-4944-BF7F-E6D5EB04BF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5E055DC-A836-44B5-902C-B6F351D8CD14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675169" y="1320125"/>
            <a:ext cx="7788349" cy="317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Google Shape;93;p15">
            <a:extLst>
              <a:ext uri="{FF2B5EF4-FFF2-40B4-BE49-F238E27FC236}">
                <a16:creationId xmlns:a16="http://schemas.microsoft.com/office/drawing/2014/main" xmlns="" id="{A43A6D35-EFA0-46A9-A3FF-63CA3588C2C8}"/>
              </a:ext>
            </a:extLst>
          </p:cNvPr>
          <p:cNvSpPr txBox="1">
            <a:spLocks/>
          </p:cNvSpPr>
          <p:nvPr/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Montserrat" panose="020B0604020202020204" charset="0"/>
              </a:rPr>
              <a:t>Crime Type over Time</a:t>
            </a:r>
          </a:p>
        </p:txBody>
      </p:sp>
    </p:spTree>
    <p:extLst>
      <p:ext uri="{BB962C8B-B14F-4D97-AF65-F5344CB8AC3E}">
        <p14:creationId xmlns:p14="http://schemas.microsoft.com/office/powerpoint/2010/main" xmlns="" val="428839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F3894D3-38FE-4831-A27B-CCB276777D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83C9D48-9FB3-4954-863E-F43536D5F96F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600200" y="1320125"/>
            <a:ext cx="5943600" cy="3162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502F8B-22EC-4351-A793-ADB28B183AD9}"/>
              </a:ext>
            </a:extLst>
          </p:cNvPr>
          <p:cNvSpPr txBox="1"/>
          <p:nvPr/>
        </p:nvSpPr>
        <p:spPr>
          <a:xfrm>
            <a:off x="828875" y="816774"/>
            <a:ext cx="639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Crime Total by Time of Day</a:t>
            </a:r>
          </a:p>
        </p:txBody>
      </p:sp>
    </p:spTree>
    <p:extLst>
      <p:ext uri="{BB962C8B-B14F-4D97-AF65-F5344CB8AC3E}">
        <p14:creationId xmlns:p14="http://schemas.microsoft.com/office/powerpoint/2010/main" xmlns="" val="204023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BE32FE3-4D3B-42C8-8F1B-3568A696C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D5A6070-4822-4F6A-BF00-C91C0F9E0443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2721712" y="1313500"/>
            <a:ext cx="3448267" cy="31856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Google Shape;93;p15">
            <a:extLst>
              <a:ext uri="{FF2B5EF4-FFF2-40B4-BE49-F238E27FC236}">
                <a16:creationId xmlns:a16="http://schemas.microsoft.com/office/drawing/2014/main" xmlns="" id="{AEE46D95-31C1-4396-887B-CDFFB34CACFB}"/>
              </a:ext>
            </a:extLst>
          </p:cNvPr>
          <p:cNvSpPr txBox="1">
            <a:spLocks/>
          </p:cNvSpPr>
          <p:nvPr/>
        </p:nvSpPr>
        <p:spPr>
          <a:xfrm>
            <a:off x="828875" y="659497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Montserrat" panose="020B0604020202020204" charset="0"/>
              </a:rPr>
              <a:t>Crime Committed 2018</a:t>
            </a:r>
          </a:p>
        </p:txBody>
      </p:sp>
    </p:spTree>
    <p:extLst>
      <p:ext uri="{BB962C8B-B14F-4D97-AF65-F5344CB8AC3E}">
        <p14:creationId xmlns:p14="http://schemas.microsoft.com/office/powerpoint/2010/main" xmlns="" val="145993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ANALYZED</a:t>
            </a:r>
            <a:r>
              <a:rPr lang="en-US" dirty="0"/>
              <a:t> </a:t>
            </a:r>
            <a:r>
              <a:rPr lang="en-US" sz="2800" dirty="0"/>
              <a:t>DATA</a:t>
            </a:r>
            <a:endParaRPr sz="28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650969" y="1428139"/>
            <a:ext cx="7474687" cy="2824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3"/>
              </a:rPr>
              <a:t>Crime Data from 2010 to Present</a:t>
            </a:r>
            <a:r>
              <a:rPr lang="en-US" sz="2800" dirty="0">
                <a:latin typeface="Tw Cen MT Condensed" panose="020B0606020104020203" pitchFamily="34" charset="0"/>
              </a:rPr>
              <a:t> (414.3 MB) 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4"/>
              </a:rPr>
              <a:t>LAPD Calls for Service 2010</a:t>
            </a:r>
            <a:r>
              <a:rPr lang="en-US" sz="2800" dirty="0">
                <a:latin typeface="Tw Cen MT Condensed" panose="020B0606020104020203" pitchFamily="34" charset="0"/>
              </a:rPr>
              <a:t> (54.8 MB)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5"/>
              </a:rPr>
              <a:t>LAPD Calls for Service 2011</a:t>
            </a:r>
            <a:r>
              <a:rPr lang="en-US" sz="2800" dirty="0">
                <a:latin typeface="Tw Cen MT Condensed" panose="020B0606020104020203" pitchFamily="34" charset="0"/>
              </a:rPr>
              <a:t> (53.3 MB)</a:t>
            </a:r>
            <a:endParaRPr lang="en-US" sz="2800" u="sng" dirty="0">
              <a:latin typeface="Tw Cen MT Condensed" panose="020B0606020104020203" pitchFamily="34" charset="0"/>
              <a:hlinkClick r:id="rId6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6"/>
              </a:rPr>
              <a:t>LAPD Calls for Service 2012</a:t>
            </a:r>
            <a:r>
              <a:rPr lang="en-US" sz="2800" dirty="0">
                <a:latin typeface="Tw Cen MT Condensed" panose="020B0606020104020203" pitchFamily="34" charset="0"/>
              </a:rPr>
              <a:t> (55 MB)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B4D683-35CA-4617-B113-1DA39BF062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E7EBB3A-56A6-4E94-94E2-037A34AD54B7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600200" y="1320125"/>
            <a:ext cx="5943600" cy="3143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01B9D20-BF32-4609-9FCB-BB05C6C33DE0}"/>
              </a:ext>
            </a:extLst>
          </p:cNvPr>
          <p:cNvSpPr txBox="1"/>
          <p:nvPr/>
        </p:nvSpPr>
        <p:spPr>
          <a:xfrm>
            <a:off x="828875" y="816774"/>
            <a:ext cx="639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Locations of Criminal Activity</a:t>
            </a:r>
          </a:p>
        </p:txBody>
      </p:sp>
    </p:spTree>
    <p:extLst>
      <p:ext uri="{BB962C8B-B14F-4D97-AF65-F5344CB8AC3E}">
        <p14:creationId xmlns:p14="http://schemas.microsoft.com/office/powerpoint/2010/main" xmlns="" val="81523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BE32FE3-4D3B-42C8-8F1B-3568A696C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en"/>
          </a:p>
        </p:txBody>
      </p:sp>
      <p:sp>
        <p:nvSpPr>
          <p:cNvPr id="4" name="Google Shape;93;p15">
            <a:extLst>
              <a:ext uri="{FF2B5EF4-FFF2-40B4-BE49-F238E27FC236}">
                <a16:creationId xmlns:a16="http://schemas.microsoft.com/office/drawing/2014/main" xmlns="" id="{AEE46D95-31C1-4396-887B-CDFFB34CACFB}"/>
              </a:ext>
            </a:extLst>
          </p:cNvPr>
          <p:cNvSpPr txBox="1">
            <a:spLocks/>
          </p:cNvSpPr>
          <p:nvPr/>
        </p:nvSpPr>
        <p:spPr>
          <a:xfrm>
            <a:off x="828875" y="659497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Montserrat" panose="020B0604020202020204" charset="0"/>
              </a:rPr>
              <a:t>Top 3 Crimes by Area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DA4B4E-D9B2-4E55-BBB2-84F13951B3E8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600200" y="1320125"/>
            <a:ext cx="5943600" cy="3143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5210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B4D683-35CA-4617-B113-1DA39BF062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01B9D20-BF32-4609-9FCB-BB05C6C33DE0}"/>
              </a:ext>
            </a:extLst>
          </p:cNvPr>
          <p:cNvSpPr txBox="1"/>
          <p:nvPr/>
        </p:nvSpPr>
        <p:spPr>
          <a:xfrm>
            <a:off x="828875" y="816774"/>
            <a:ext cx="639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Top 3 Crimes by Area per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C81F793-81D3-4A0B-989A-49ECD3C95F81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600200" y="1339994"/>
            <a:ext cx="5943600" cy="312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87254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BE32FE3-4D3B-42C8-8F1B-3568A696C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en"/>
          </a:p>
        </p:txBody>
      </p:sp>
      <p:sp>
        <p:nvSpPr>
          <p:cNvPr id="4" name="Google Shape;93;p15">
            <a:extLst>
              <a:ext uri="{FF2B5EF4-FFF2-40B4-BE49-F238E27FC236}">
                <a16:creationId xmlns:a16="http://schemas.microsoft.com/office/drawing/2014/main" xmlns="" id="{AEE46D95-31C1-4396-887B-CDFFB34CACFB}"/>
              </a:ext>
            </a:extLst>
          </p:cNvPr>
          <p:cNvSpPr txBox="1">
            <a:spLocks/>
          </p:cNvSpPr>
          <p:nvPr/>
        </p:nvSpPr>
        <p:spPr>
          <a:xfrm>
            <a:off x="828875" y="659497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Montserrat" panose="020B0604020202020204" charset="0"/>
              </a:rPr>
              <a:t>Crime Percentage by Victim’s Sex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89F6FBF-2DA3-424D-A5D3-D234BCBC2F44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206670" y="1522142"/>
            <a:ext cx="6730660" cy="24924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14240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B4D683-35CA-4617-B113-1DA39BF062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01B9D20-BF32-4609-9FCB-BB05C6C33DE0}"/>
              </a:ext>
            </a:extLst>
          </p:cNvPr>
          <p:cNvSpPr txBox="1"/>
          <p:nvPr/>
        </p:nvSpPr>
        <p:spPr>
          <a:xfrm>
            <a:off x="828875" y="816774"/>
            <a:ext cx="6847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Crime Percentage by Victim Sex &amp; 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A5D1F8-F8FC-4FD9-AF07-5BB5325E056C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781175" y="1320125"/>
            <a:ext cx="5581650" cy="312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340157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BE32FE3-4D3B-42C8-8F1B-3568A696C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en"/>
          </a:p>
        </p:txBody>
      </p:sp>
      <p:sp>
        <p:nvSpPr>
          <p:cNvPr id="4" name="Google Shape;93;p15">
            <a:extLst>
              <a:ext uri="{FF2B5EF4-FFF2-40B4-BE49-F238E27FC236}">
                <a16:creationId xmlns:a16="http://schemas.microsoft.com/office/drawing/2014/main" xmlns="" id="{AEE46D95-31C1-4396-887B-CDFFB34CACFB}"/>
              </a:ext>
            </a:extLst>
          </p:cNvPr>
          <p:cNvSpPr txBox="1">
            <a:spLocks/>
          </p:cNvSpPr>
          <p:nvPr/>
        </p:nvSpPr>
        <p:spPr>
          <a:xfrm>
            <a:off x="828875" y="659497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Montserrat" panose="020B0604020202020204" charset="0"/>
              </a:rPr>
              <a:t>Crime towards Victims ages 10-12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7445864-0C04-445E-A67A-9D2D571E0B4E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624012" y="1359803"/>
            <a:ext cx="5895975" cy="3124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93640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B4D683-35CA-4617-B113-1DA39BF062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01B9D20-BF32-4609-9FCB-BB05C6C33DE0}"/>
              </a:ext>
            </a:extLst>
          </p:cNvPr>
          <p:cNvSpPr txBox="1"/>
          <p:nvPr/>
        </p:nvSpPr>
        <p:spPr>
          <a:xfrm>
            <a:off x="828875" y="816774"/>
            <a:ext cx="6847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Top 10 Crime Type by Victim’s Sex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ABACEF4-FF9B-4618-A1FE-9972DC3D6618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423378" y="1298859"/>
            <a:ext cx="6297243" cy="31896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8458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B4D683-35CA-4617-B113-1DA39BF062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01B9D20-BF32-4609-9FCB-BB05C6C33DE0}"/>
              </a:ext>
            </a:extLst>
          </p:cNvPr>
          <p:cNvSpPr txBox="1"/>
          <p:nvPr/>
        </p:nvSpPr>
        <p:spPr>
          <a:xfrm>
            <a:off x="531626" y="816774"/>
            <a:ext cx="7666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Top 10 Crime Type by Victim’s Sex per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2F92D11-B8C2-45A5-9ACD-61C30BEF814B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530857" y="1320125"/>
            <a:ext cx="6082286" cy="3166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83263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BE32FE3-4D3B-42C8-8F1B-3568A696C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lang="en"/>
          </a:p>
        </p:txBody>
      </p:sp>
      <p:sp>
        <p:nvSpPr>
          <p:cNvPr id="4" name="Google Shape;93;p15">
            <a:extLst>
              <a:ext uri="{FF2B5EF4-FFF2-40B4-BE49-F238E27FC236}">
                <a16:creationId xmlns:a16="http://schemas.microsoft.com/office/drawing/2014/main" xmlns="" id="{AEE46D95-31C1-4396-887B-CDFFB34CACFB}"/>
              </a:ext>
            </a:extLst>
          </p:cNvPr>
          <p:cNvSpPr txBox="1">
            <a:spLocks/>
          </p:cNvSpPr>
          <p:nvPr/>
        </p:nvSpPr>
        <p:spPr>
          <a:xfrm>
            <a:off x="828875" y="659497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Montserrat" panose="020B0604020202020204" charset="0"/>
              </a:rPr>
              <a:t>Victim Count by Race and 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BF8FDEF-20B6-44E5-AD2B-FDC9929F10BE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422725" y="1341669"/>
            <a:ext cx="5943600" cy="3143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96723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B4D683-35CA-4617-B113-1DA39BF062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01B9D20-BF32-4609-9FCB-BB05C6C33DE0}"/>
              </a:ext>
            </a:extLst>
          </p:cNvPr>
          <p:cNvSpPr txBox="1"/>
          <p:nvPr/>
        </p:nvSpPr>
        <p:spPr>
          <a:xfrm>
            <a:off x="574158" y="816774"/>
            <a:ext cx="7666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Most to Least Crime by Area 2010 v.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50F4342-F852-4CFD-A1F1-4A18CE807713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2126189" y="1320125"/>
            <a:ext cx="4562475" cy="3162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37352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ANALYZED</a:t>
            </a:r>
            <a:r>
              <a:rPr lang="en-US" dirty="0"/>
              <a:t> </a:t>
            </a:r>
            <a:r>
              <a:rPr lang="en-US" sz="2800" dirty="0"/>
              <a:t>DATA</a:t>
            </a:r>
            <a:endParaRPr sz="28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650969" y="1396244"/>
            <a:ext cx="7876343" cy="2952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3"/>
              </a:rPr>
              <a:t>LAPD Calls for Service 2013</a:t>
            </a:r>
            <a:r>
              <a:rPr lang="en-US" sz="2800" dirty="0">
                <a:latin typeface="Tw Cen MT Condensed" panose="020B0606020104020203" pitchFamily="34" charset="0"/>
              </a:rPr>
              <a:t> (53.85 MB)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4"/>
              </a:rPr>
              <a:t>LAPD Calls for Service 2014</a:t>
            </a:r>
            <a:r>
              <a:rPr lang="en-US" sz="2800" dirty="0">
                <a:latin typeface="Tw Cen MT Condensed" panose="020B0606020104020203" pitchFamily="34" charset="0"/>
              </a:rPr>
              <a:t> (55.8 MB)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5"/>
              </a:rPr>
              <a:t>LAPD Calls for Service 2015</a:t>
            </a:r>
            <a:r>
              <a:rPr lang="en-US" sz="2800" dirty="0">
                <a:latin typeface="Tw Cen MT Condensed" panose="020B0606020104020203" pitchFamily="34" charset="0"/>
              </a:rPr>
              <a:t> (57.2 MB)</a:t>
            </a: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6"/>
              </a:rPr>
              <a:t>LAPD Calls for Service 2016</a:t>
            </a:r>
            <a:r>
              <a:rPr lang="en-US" sz="2800" dirty="0">
                <a:latin typeface="Tw Cen MT Condensed" panose="020B0606020104020203" pitchFamily="34" charset="0"/>
              </a:rPr>
              <a:t> (60.9 MB)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0202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BE32FE3-4D3B-42C8-8F1B-3568A696C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en"/>
          </a:p>
        </p:txBody>
      </p:sp>
      <p:sp>
        <p:nvSpPr>
          <p:cNvPr id="4" name="Google Shape;93;p15">
            <a:extLst>
              <a:ext uri="{FF2B5EF4-FFF2-40B4-BE49-F238E27FC236}">
                <a16:creationId xmlns:a16="http://schemas.microsoft.com/office/drawing/2014/main" xmlns="" id="{AEE46D95-31C1-4396-887B-CDFFB34CACFB}"/>
              </a:ext>
            </a:extLst>
          </p:cNvPr>
          <p:cNvSpPr txBox="1">
            <a:spLocks/>
          </p:cNvSpPr>
          <p:nvPr/>
        </p:nvSpPr>
        <p:spPr>
          <a:xfrm>
            <a:off x="828875" y="659497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Montserrat" panose="020B0604020202020204" charset="0"/>
              </a:rPr>
              <a:t>Traffic Collision Locations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3276AD2-990B-4C6D-B0DD-5C5958E82972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3174262" y="1313499"/>
            <a:ext cx="2404904" cy="31817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75166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B4D683-35CA-4617-B113-1DA39BF062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01B9D20-BF32-4609-9FCB-BB05C6C33DE0}"/>
              </a:ext>
            </a:extLst>
          </p:cNvPr>
          <p:cNvSpPr txBox="1"/>
          <p:nvPr/>
        </p:nvSpPr>
        <p:spPr>
          <a:xfrm>
            <a:off x="627321" y="816774"/>
            <a:ext cx="7666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Emergency Calls Total by Year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C175D1-49AB-4C4B-8D21-273F05417DB3}"/>
              </a:ext>
            </a:extLst>
          </p:cNvPr>
          <p:cNvPicPr/>
          <p:nvPr/>
        </p:nvPicPr>
        <p:blipFill rotWithShape="1">
          <a:blip r:embed="rId2" cstate="print"/>
          <a:srcRect l="1250" b="3409"/>
          <a:stretch/>
        </p:blipFill>
        <p:spPr bwMode="auto">
          <a:xfrm>
            <a:off x="1777165" y="1339994"/>
            <a:ext cx="5589670" cy="30066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24350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B4D683-35CA-4617-B113-1DA39BF062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01B9D20-BF32-4609-9FCB-BB05C6C33DE0}"/>
              </a:ext>
            </a:extLst>
          </p:cNvPr>
          <p:cNvSpPr txBox="1"/>
          <p:nvPr/>
        </p:nvSpPr>
        <p:spPr>
          <a:xfrm>
            <a:off x="627321" y="816774"/>
            <a:ext cx="7666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Top 5 Emergency Call Reasons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6FEA7C7-F3D6-4517-B9E6-3BBD61422EA2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578935" y="1339994"/>
            <a:ext cx="5927651" cy="31117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146676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BE32FE3-4D3B-42C8-8F1B-3568A696CB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 lang="en"/>
          </a:p>
        </p:txBody>
      </p:sp>
      <p:sp>
        <p:nvSpPr>
          <p:cNvPr id="4" name="Google Shape;93;p15">
            <a:extLst>
              <a:ext uri="{FF2B5EF4-FFF2-40B4-BE49-F238E27FC236}">
                <a16:creationId xmlns:a16="http://schemas.microsoft.com/office/drawing/2014/main" xmlns="" id="{AEE46D95-31C1-4396-887B-CDFFB34CACFB}"/>
              </a:ext>
            </a:extLst>
          </p:cNvPr>
          <p:cNvSpPr txBox="1">
            <a:spLocks/>
          </p:cNvSpPr>
          <p:nvPr/>
        </p:nvSpPr>
        <p:spPr>
          <a:xfrm>
            <a:off x="828875" y="170123"/>
            <a:ext cx="7131300" cy="11500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Montserrat" panose="020B0604020202020204" charset="0"/>
              </a:rPr>
              <a:t>Vehicle and Pedestrian Stop 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bg1"/>
                </a:solidFill>
                <a:latin typeface="Montserrat" panose="020B0604020202020204" charset="0"/>
              </a:rPr>
              <a:t>by Sex and Descent 2010 v.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74790C0-687C-48A3-A881-DFBF8CF87637}"/>
              </a:ext>
            </a:extLst>
          </p:cNvPr>
          <p:cNvPicPr/>
          <p:nvPr/>
        </p:nvPicPr>
        <p:blipFill rotWithShape="1">
          <a:blip r:embed="rId2" cstate="print"/>
          <a:srcRect/>
          <a:stretch/>
        </p:blipFill>
        <p:spPr bwMode="auto">
          <a:xfrm>
            <a:off x="1099265" y="1309492"/>
            <a:ext cx="6611785" cy="31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394809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ANALYZED</a:t>
            </a:r>
            <a:r>
              <a:rPr lang="en-US" dirty="0"/>
              <a:t> </a:t>
            </a:r>
            <a:r>
              <a:rPr lang="en-US" sz="2800" dirty="0"/>
              <a:t>DATA</a:t>
            </a:r>
            <a:endParaRPr sz="28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body" idx="1"/>
          </p:nvPr>
        </p:nvSpPr>
        <p:spPr>
          <a:xfrm>
            <a:off x="633828" y="1320125"/>
            <a:ext cx="7876343" cy="3174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3"/>
              </a:rPr>
              <a:t>LAPD Calls for Service 2017</a:t>
            </a:r>
            <a:r>
              <a:rPr lang="en-US" sz="2800" dirty="0">
                <a:latin typeface="Tw Cen MT Condensed" panose="020B0606020104020203" pitchFamily="34" charset="0"/>
              </a:rPr>
              <a:t> (62.8 MB)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4"/>
              </a:rPr>
              <a:t>LAPD Calls for Service 2018 up to 11/13/2018</a:t>
            </a:r>
            <a:r>
              <a:rPr lang="en-US" sz="2800" dirty="0">
                <a:latin typeface="Tw Cen MT Condensed" panose="020B0606020104020203" pitchFamily="34" charset="0"/>
              </a:rPr>
              <a:t> (50.17 MB)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5"/>
              </a:rPr>
              <a:t>Traffic Collision Data from 2010 to Present</a:t>
            </a:r>
            <a:r>
              <a:rPr lang="en-US" sz="2800" dirty="0">
                <a:latin typeface="Tw Cen MT Condensed" panose="020B0606020104020203" pitchFamily="34" charset="0"/>
              </a:rPr>
              <a:t> (84.9 MB)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800" u="sng" dirty="0">
                <a:latin typeface="Tw Cen MT Condensed" panose="020B0606020104020203" pitchFamily="34" charset="0"/>
                <a:hlinkClick r:id="rId6"/>
              </a:rPr>
              <a:t>Vehicle and Pedestrian Stop Data 2010 to Present</a:t>
            </a:r>
            <a:r>
              <a:rPr lang="en-US" sz="2800" dirty="0">
                <a:latin typeface="Tw Cen MT Condensed" panose="020B0606020104020203" pitchFamily="34" charset="0"/>
              </a:rPr>
              <a:t> (586.6 MB)</a:t>
            </a:r>
          </a:p>
          <a:p>
            <a:pPr marL="1016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800" b="1" dirty="0">
                <a:latin typeface="Tw Cen MT Condensed" panose="020B0606020104020203" pitchFamily="34" charset="0"/>
              </a:rPr>
              <a:t>TOTAL = 1,533.82 MB</a:t>
            </a:r>
            <a:endParaRPr lang="en-US" sz="2800" dirty="0">
              <a:latin typeface="Tw Cen MT Condensed" panose="020B0606020104020203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800" dirty="0">
              <a:latin typeface="Tw Cen MT Condensed" panose="020B06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749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body" idx="1"/>
          </p:nvPr>
        </p:nvSpPr>
        <p:spPr>
          <a:xfrm>
            <a:off x="712484" y="1477476"/>
            <a:ext cx="6134879" cy="28897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Hadoop version: Hadoop 2.7.1.2.4.2.0-258</a:t>
            </a:r>
          </a:p>
          <a:p>
            <a:pPr lvl="0"/>
            <a:r>
              <a:rPr lang="en-US" dirty="0"/>
              <a:t>Oracle Big Data Compute Edition : 5 nodes</a:t>
            </a:r>
          </a:p>
          <a:p>
            <a:pPr lvl="0"/>
            <a:r>
              <a:rPr lang="en-US" dirty="0"/>
              <a:t>Memory size: 150 GB</a:t>
            </a:r>
          </a:p>
          <a:p>
            <a:r>
              <a:rPr lang="en-US" dirty="0"/>
              <a:t>Storage:        678 GB</a:t>
            </a:r>
          </a:p>
          <a:p>
            <a:r>
              <a:rPr lang="en-US" dirty="0"/>
              <a:t>HDFS Capacity: 147 GB</a:t>
            </a:r>
          </a:p>
          <a:p>
            <a:pPr lvl="0"/>
            <a:r>
              <a:rPr lang="en-US" dirty="0"/>
              <a:t>CPU speed: 2.2Ghz E5-2699C v4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sldNum" idx="12"/>
          </p:nvPr>
        </p:nvSpPr>
        <p:spPr>
          <a:xfrm>
            <a:off x="7766425" y="648725"/>
            <a:ext cx="5487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dirty="0"/>
          </a:p>
        </p:txBody>
      </p:sp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1010200" y="648725"/>
            <a:ext cx="7131300" cy="6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EXPERIMENTAL SPECIFICATIONS</a:t>
            </a:r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B259AED-4C76-41CC-8750-E94BAE9A9EB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31986" y="3180405"/>
            <a:ext cx="1583139" cy="1186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dirty="0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xmlns="" id="{33013F51-2EB5-4B1C-8A02-34299B5CD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4179289694"/>
              </p:ext>
            </p:extLst>
          </p:nvPr>
        </p:nvGraphicFramePr>
        <p:xfrm>
          <a:off x="6988451" y="2182258"/>
          <a:ext cx="1481934" cy="863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73D29AD-BB55-4E84-8EA1-FABF42BFAF56}"/>
              </a:ext>
            </a:extLst>
          </p:cNvPr>
          <p:cNvSpPr txBox="1"/>
          <p:nvPr/>
        </p:nvSpPr>
        <p:spPr>
          <a:xfrm>
            <a:off x="5231219" y="4296861"/>
            <a:ext cx="1601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3BE51124-8EA2-4DAB-A94C-2A8581B779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t="13790" b="12535"/>
          <a:stretch/>
        </p:blipFill>
        <p:spPr>
          <a:xfrm>
            <a:off x="4756207" y="2096489"/>
            <a:ext cx="1377803" cy="10150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D1D3FE90-E3B4-48BD-AEB0-4B378ED9B75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53894" y="2096489"/>
            <a:ext cx="1347872" cy="10104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FF7A3C9-54BB-4250-91AC-C5CDE0B6A85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3615" y="1997592"/>
            <a:ext cx="1148316" cy="114831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C8AE082-BCFA-43CA-9ABF-4FAD7E3FED51}"/>
              </a:ext>
            </a:extLst>
          </p:cNvPr>
          <p:cNvSpPr txBox="1"/>
          <p:nvPr/>
        </p:nvSpPr>
        <p:spPr>
          <a:xfrm>
            <a:off x="629475" y="1997592"/>
            <a:ext cx="1347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AR BONNIE" panose="02000000000000000000" pitchFamily="2" charset="0"/>
              </a:rPr>
              <a:t>data.lacity.org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81BA7F64-19C6-4EC4-8B47-E24A04C0565B}"/>
              </a:ext>
            </a:extLst>
          </p:cNvPr>
          <p:cNvCxnSpPr>
            <a:cxnSpLocks/>
          </p:cNvCxnSpPr>
          <p:nvPr/>
        </p:nvCxnSpPr>
        <p:spPr>
          <a:xfrm>
            <a:off x="1945448" y="2630150"/>
            <a:ext cx="3405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67E51C9E-24D2-43D1-B129-7C3702C30186}"/>
              </a:ext>
            </a:extLst>
          </p:cNvPr>
          <p:cNvCxnSpPr>
            <a:cxnSpLocks/>
          </p:cNvCxnSpPr>
          <p:nvPr/>
        </p:nvCxnSpPr>
        <p:spPr>
          <a:xfrm>
            <a:off x="4082812" y="2684202"/>
            <a:ext cx="5500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6ABCB336-70C8-42F9-83A9-B3E64D315275}"/>
              </a:ext>
            </a:extLst>
          </p:cNvPr>
          <p:cNvCxnSpPr>
            <a:cxnSpLocks/>
          </p:cNvCxnSpPr>
          <p:nvPr/>
        </p:nvCxnSpPr>
        <p:spPr>
          <a:xfrm>
            <a:off x="6179432" y="2674878"/>
            <a:ext cx="6537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E65CA5B-9B42-4CB5-9EE1-973167C5E011}"/>
              </a:ext>
            </a:extLst>
          </p:cNvPr>
          <p:cNvSpPr txBox="1"/>
          <p:nvPr/>
        </p:nvSpPr>
        <p:spPr>
          <a:xfrm>
            <a:off x="828875" y="816774"/>
            <a:ext cx="63906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49BC7"/>
                </a:solidFill>
              </a:rPr>
              <a:t>FLOWCHART OF DATA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sldNum" idx="4294967295"/>
          </p:nvPr>
        </p:nvSpPr>
        <p:spPr>
          <a:xfrm>
            <a:off x="7956766" y="649288"/>
            <a:ext cx="549275" cy="671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73D29AD-BB55-4E84-8EA1-FABF42BFAF56}"/>
              </a:ext>
            </a:extLst>
          </p:cNvPr>
          <p:cNvSpPr txBox="1"/>
          <p:nvPr/>
        </p:nvSpPr>
        <p:spPr>
          <a:xfrm>
            <a:off x="5231219" y="4296861"/>
            <a:ext cx="1601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A picture containing object&#10;&#10;Description generated with high confidence">
            <a:hlinkClick r:id="rId3"/>
            <a:extLst>
              <a:ext uri="{FF2B5EF4-FFF2-40B4-BE49-F238E27FC236}">
                <a16:creationId xmlns:a16="http://schemas.microsoft.com/office/drawing/2014/main" xmlns="" id="{D7468040-B1CB-4365-8C68-1A83B8B07B2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9499" y="1619249"/>
            <a:ext cx="2240369" cy="2240369"/>
          </a:xfrm>
          <a:prstGeom prst="rect">
            <a:avLst/>
          </a:prstGeom>
          <a:ln w="19050">
            <a:solidFill>
              <a:srgbClr val="FFFF00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2878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en"/>
          </a:p>
        </p:txBody>
      </p:sp>
      <p:pic>
        <p:nvPicPr>
          <p:cNvPr id="3" name="Picture 2" descr="https://lh3.googleusercontent.com/nWZnbyBCZeJ9m76z-HQIEZ2m0Aeo8bQgQedzS3Z_njC72PslBlRlCoH5bzMnnkvGml0P59rK9mNphGw_tClA_qnnuLWG2eXqigk4O02p7iriEYzAB0Fl50Y3jNeibUMy-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1902" y="635473"/>
            <a:ext cx="7865994" cy="3870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86957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en"/>
          </a:p>
        </p:txBody>
      </p:sp>
      <p:pic>
        <p:nvPicPr>
          <p:cNvPr id="3" name="Picture 2" descr="https://lh5.googleusercontent.com/P2q8dGO_lKbQAjrvx96SjPepl-ZtxoIS9WB-yYa_uTzRybkuGsgv9zU705Q7tj2w42uGaRCEMCXBeUKWc7nvLessQ9uFcwwtG44VN_GIvjKbC1SovoJzFSzK_ZIWcpxqMQ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7546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em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380</Words>
  <Application>Microsoft Office PowerPoint</Application>
  <PresentationFormat>On-screen Show (16:9)</PresentationFormat>
  <Paragraphs>92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Montserrat</vt:lpstr>
      <vt:lpstr>DK Cool Crayon</vt:lpstr>
      <vt:lpstr>Tw Cen MT Condensed</vt:lpstr>
      <vt:lpstr>Source Sans Pro</vt:lpstr>
      <vt:lpstr>AR BONNIE</vt:lpstr>
      <vt:lpstr>Bahnschrift Light Condensed</vt:lpstr>
      <vt:lpstr>Rockwell Nova Cond Light</vt:lpstr>
      <vt:lpstr>Gremio template</vt:lpstr>
      <vt:lpstr>LOS ANGELES POLICE DEPARTMENT BIG DATA ANALYTICS</vt:lpstr>
      <vt:lpstr>ANALYZED DATA</vt:lpstr>
      <vt:lpstr>ANALYZED DATA</vt:lpstr>
      <vt:lpstr>ANALYZED DATA</vt:lpstr>
      <vt:lpstr>EXPERIMENTAL SPECIFICATIONS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ANGELES POLICE DEPARTMENT BIG DATA ANALYTICS</dc:title>
  <dc:creator>M M</dc:creator>
  <cp:lastModifiedBy>Andrew Lai</cp:lastModifiedBy>
  <cp:revision>39</cp:revision>
  <dcterms:modified xsi:type="dcterms:W3CDTF">2018-12-16T05:22:47Z</dcterms:modified>
</cp:coreProperties>
</file>